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  <p:sldMasterId id="2147483744" r:id="rId5"/>
  </p:sldMasterIdLst>
  <p:notesMasterIdLst>
    <p:notesMasterId r:id="rId31"/>
  </p:notesMasterIdLst>
  <p:handoutMasterIdLst>
    <p:handoutMasterId r:id="rId32"/>
  </p:handoutMasterIdLst>
  <p:sldIdLst>
    <p:sldId id="269" r:id="rId6"/>
    <p:sldId id="307" r:id="rId7"/>
    <p:sldId id="335" r:id="rId8"/>
    <p:sldId id="271" r:id="rId9"/>
    <p:sldId id="333" r:id="rId10"/>
    <p:sldId id="281" r:id="rId11"/>
    <p:sldId id="315" r:id="rId12"/>
    <p:sldId id="272" r:id="rId13"/>
    <p:sldId id="298" r:id="rId14"/>
    <p:sldId id="282" r:id="rId15"/>
    <p:sldId id="303" r:id="rId16"/>
    <p:sldId id="316" r:id="rId17"/>
    <p:sldId id="322" r:id="rId18"/>
    <p:sldId id="323" r:id="rId19"/>
    <p:sldId id="330" r:id="rId20"/>
    <p:sldId id="327" r:id="rId21"/>
    <p:sldId id="331" r:id="rId22"/>
    <p:sldId id="325" r:id="rId23"/>
    <p:sldId id="332" r:id="rId24"/>
    <p:sldId id="324" r:id="rId25"/>
    <p:sldId id="329" r:id="rId26"/>
    <p:sldId id="328" r:id="rId27"/>
    <p:sldId id="338" r:id="rId28"/>
    <p:sldId id="337" r:id="rId29"/>
    <p:sldId id="339" r:id="rId30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134"/>
    <a:srgbClr val="015284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9407" autoAdjust="0"/>
  </p:normalViewPr>
  <p:slideViewPr>
    <p:cSldViewPr>
      <p:cViewPr>
        <p:scale>
          <a:sx n="50" d="100"/>
          <a:sy n="50" d="100"/>
        </p:scale>
        <p:origin x="-1728" y="-69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108" y="17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8" y="275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34A4B7B-C8C4-42FA-AEDA-13C4DC5B2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407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8" tIns="47663" rIns="95328" bIns="4766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FD11491-6087-4209-A649-A48AEB0290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54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0BB104B-CFC7-4160-B873-ADDEDC8F1DC1}" type="slidenum">
              <a:rPr lang="en-GB" smtClean="0">
                <a:latin typeface="Times New Roman" charset="0"/>
              </a:rPr>
              <a:pPr/>
              <a:t>1</a:t>
            </a:fld>
            <a:endParaRPr lang="en-GB" dirty="0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y-GB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E7CE321-9E07-4B5C-AF8C-C305AC5560AA}" type="slidenum">
              <a:rPr lang="en-GB" smtClean="0">
                <a:latin typeface="Times New Roman" charset="0"/>
              </a:rPr>
              <a:pPr/>
              <a:t>10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993CE3-DFF2-4AE0-8B28-6E60AE0ED000}" type="slidenum">
              <a:rPr lang="en-GB" smtClean="0">
                <a:latin typeface="Times New Roman" charset="0"/>
              </a:rPr>
              <a:pPr/>
              <a:t>11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y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16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99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419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23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65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31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296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25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0486" y="4714875"/>
            <a:ext cx="6336704" cy="4470400"/>
          </a:xfrm>
        </p:spPr>
        <p:txBody>
          <a:bodyPr/>
          <a:lstStyle/>
          <a:p>
            <a:endParaRPr lang="cy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04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77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76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763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>
                <a:solidFill>
                  <a:srgbClr val="C0504D"/>
                </a:solidFill>
              </a:rPr>
              <a:pPr>
                <a:defRPr/>
              </a:pPr>
              <a:t>23</a:t>
            </a:fld>
            <a:endParaRPr lang="en-GB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76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989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9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1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F579D39-BA79-49C0-95C9-788741950FA9}" type="slidenum">
              <a:rPr lang="en-GB" smtClean="0">
                <a:latin typeface="Times New Roman" charset="0"/>
              </a:rPr>
              <a:pPr/>
              <a:t>4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cy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6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CDF67D-F759-45D7-BCF9-3665D67F690A}" type="slidenum">
              <a:rPr lang="en-GB" smtClean="0">
                <a:latin typeface="Times New Roman" charset="0"/>
              </a:rPr>
              <a:pPr/>
              <a:t>6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y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56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C5FF9FC-8D86-4DED-8535-E82D5B0FAB42}" type="slidenum">
              <a:rPr lang="en-GB" smtClean="0">
                <a:latin typeface="Times New Roman" charset="0"/>
              </a:rPr>
              <a:pPr/>
              <a:t>8</a:t>
            </a:fld>
            <a:endParaRPr lang="en-GB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y-GB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11491-6087-4209-A649-A48AEB0290A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3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F6E0-47FA-4F5A-B433-4DCFFD23C896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DF9773-C052-4F32-974C-DB99E4E1F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3EE6-730E-4033-8B58-7CE221C14F76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463AD-2AF6-47AB-A015-E50DE32F6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1E7C6-2465-4E9A-90FB-D92FC37D43DA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904D-87F7-4C6B-8E25-23F316A12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E531-BE46-4F77-B075-6E4288FB10A7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02F8-D4D3-4645-918B-EADD4C2870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43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F1C2-B500-46CB-8B62-74AB275659CC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95D3-ACC3-44BB-B4B3-B62FB87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70DF-642C-4648-BDC0-C641326CBDFE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C261-3DCD-4EC1-AED1-656C521C4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9879-F9FD-4B65-A910-15C9C0E5665B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3310-5BEE-4BBA-8E08-677635DA4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A097-D689-4557-93FD-36A8B4A9E74C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FD93-3F72-4CC0-B972-121496B8C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0EAB9-8DBF-442A-9D3D-4E1AEA35786E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60EA-F1A5-43B6-BA46-0B036A8DC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E41E9-AA79-4B11-91F7-4726D048AA90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6D52E-7CEA-49F2-97D1-BAC381C15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7AB6-6FA6-4417-8D45-67248E69966E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1BE3-040D-461C-88F9-2F41AA974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55C9-D9D4-47E1-9469-5A48E2E37C6F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A8C3-5080-494C-B458-130CD2E6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1231-3237-4D3C-B557-E2009151AC08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AAEB1-51B4-41F1-867F-681F5C650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160-0D24-4115-849A-4D2566883707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1AE7-A79C-43B1-98B5-D1EA3BDD2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DA701-7EC0-4A08-AB77-47D97C977988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A4D8-DE46-4D97-A78A-002DDFDA0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D97F3-7607-46F7-A469-F38D4FC52D7F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7D21-F8E9-40E3-B9FB-B0F8C53FB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A4BDE-9A6C-4841-84B0-DF0B62E22E58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0A7B-29B3-457C-BBAA-69B95ACEC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7F02-D529-40CC-B90A-826602AA1504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3A8C-96B6-4E11-AACD-D4B35A93C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FBEF6-C4BA-4F91-9C00-92E54D7E5F00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B5E1-2A35-4D51-A60E-73D3077AC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614C-A964-4403-9181-DB9B2FB8C9EC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FFB5-DDF8-4946-855F-0703501D1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F39E-A708-4B50-9BFD-3C7A14D563BC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3F3E-CA6E-478E-AC08-63FDAB74A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C9E7-4971-4213-B7A4-7B8A8014A9B5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4C11-8AF3-4959-967C-6876F23DE4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8E96-EA8C-479A-A8BD-F5E5E93D973A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ECA0-7B34-41BF-921E-6856EB917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95D058-DB28-4BC1-9B43-3F0A61BF6276}" type="datetimeFigureOut">
              <a:rPr lang="en-US"/>
              <a:pPr>
                <a:defRPr/>
              </a:pPr>
              <a:t>12/13/2011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BDE33C7-6496-4781-8D74-F945A4649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20" descr="estyn_powerpoint_0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19" r:id="rId2"/>
    <p:sldLayoutId id="214748383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40" r:id="rId9"/>
    <p:sldLayoutId id="2147483841" r:id="rId10"/>
    <p:sldLayoutId id="2147483825" r:id="rId11"/>
    <p:sldLayoutId id="2147483826" r:id="rId12"/>
    <p:sldLayoutId id="214748384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C416C5-C080-454D-898E-BFDB1DC7B884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B3D204-CFB8-453B-974B-6A1123676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1188" y="2060575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 </a:t>
            </a:r>
          </a:p>
        </p:txBody>
      </p:sp>
      <p:pic>
        <p:nvPicPr>
          <p:cNvPr id="8195" name="Picture 12" descr="estyn_powerpoint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196" name="Text Box 17"/>
          <p:cNvSpPr txBox="1">
            <a:spLocks noChangeArrowheads="1"/>
          </p:cNvSpPr>
          <p:nvPr/>
        </p:nvSpPr>
        <p:spPr bwMode="auto">
          <a:xfrm>
            <a:off x="2195513" y="3429000"/>
            <a:ext cx="4897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8197" name="Text Box 18"/>
          <p:cNvSpPr txBox="1">
            <a:spLocks noChangeArrowheads="1"/>
          </p:cNvSpPr>
          <p:nvPr/>
        </p:nvSpPr>
        <p:spPr bwMode="auto">
          <a:xfrm>
            <a:off x="611188" y="2276475"/>
            <a:ext cx="78486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</a:rPr>
              <a:t>Cynhadledd Tiwtoriaid </a:t>
            </a:r>
          </a:p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</a:rPr>
              <a:t>Cymraeg i oedolion</a:t>
            </a:r>
          </a:p>
          <a:p>
            <a:endParaRPr lang="cy-GB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</a:rPr>
              <a:t>2 Rhagfyr 2011</a:t>
            </a:r>
          </a:p>
          <a:p>
            <a:endParaRPr lang="en-GB" sz="3600" b="1" dirty="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76672"/>
            <a:ext cx="7772400" cy="1224136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Cadw ac ymestyn</a:t>
            </a:r>
            <a:b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nodweddion o’r hen gylch</a:t>
            </a:r>
            <a:r>
              <a:rPr lang="cy-GB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39553" y="1700808"/>
            <a:ext cx="8282186" cy="4608512"/>
          </a:xfrm>
        </p:spPr>
        <p:txBody>
          <a:bodyPr/>
          <a:lstStyle/>
          <a:p>
            <a:pPr marL="342900" indent="-342900"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Dechrau gyda hunan arfarniad y Ganolfan Ranbarthol</a:t>
            </a:r>
          </a:p>
          <a:p>
            <a:pPr marL="342900" indent="-342900" eaLnBrk="1" hangingPunct="1">
              <a:buFont typeface="Wingdings 2" pitchFamily="18" charset="2"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342900" indent="-342900"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Cynnwys arolygwyr cymheiriaid </a:t>
            </a:r>
          </a:p>
          <a:p>
            <a:pPr marL="342900" indent="-342900" eaLnBrk="1" hangingPunct="1">
              <a:buFont typeface="Wingdings 2" pitchFamily="18" charset="2"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342900" indent="-342900"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Defnyddio enwebeion</a:t>
            </a:r>
          </a:p>
          <a:p>
            <a:pPr marL="342900" indent="-342900" eaLnBrk="1" hangingPunct="1">
              <a:buFont typeface="Wingdings 2" pitchFamily="18" charset="2"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marL="342900" indent="-342900"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Cylch chwe blynedd</a:t>
            </a:r>
          </a:p>
          <a:p>
            <a:pPr marL="2057400" lvl="4" eaLnBrk="1" hangingPunct="1">
              <a:buClr>
                <a:srgbClr val="CBADAB"/>
              </a:buClr>
              <a:buFontTx/>
              <a:buChar char="•"/>
            </a:pPr>
            <a:endParaRPr 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3"/>
            <a:ext cx="7772400" cy="1224136"/>
          </a:xfrm>
        </p:spPr>
        <p:txBody>
          <a:bodyPr/>
          <a:lstStyle/>
          <a:p>
            <a:pPr eaLnBrk="1" hangingPunct="1"/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Hyrwyddo gwelliant </a:t>
            </a:r>
            <a: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GB" sz="2800" b="1" dirty="0" smtClean="0">
                <a:solidFill>
                  <a:srgbClr val="015284"/>
                </a:solidFill>
              </a:rPr>
              <a:t> </a:t>
            </a:r>
            <a:endParaRPr lang="en-GB" sz="2800" b="1" dirty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11560" y="1412776"/>
            <a:ext cx="7916490" cy="505090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Mwy o waith dilynol: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cy-GB" sz="3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Astudiaeth achos arfer dda</a:t>
            </a:r>
          </a:p>
          <a:p>
            <a:pPr marL="381000" indent="-3810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endParaRPr lang="cy-GB" sz="3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Monitro gan Estyn </a:t>
            </a:r>
          </a:p>
          <a:p>
            <a:pPr marL="381000" indent="-3810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endParaRPr lang="cy-GB" sz="3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Gwelliant sylweddol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cy-GB" sz="3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Mesurau arbennig</a:t>
            </a:r>
          </a:p>
          <a:p>
            <a:pPr marL="381000" indent="-3810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dirty="0" smtClean="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Cwestiynau y dylai </a:t>
            </a:r>
            <a:b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darparwyr eu gofyn</a:t>
            </a:r>
            <a:endParaRPr lang="cy-GB" sz="3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2"/>
          </p:nvPr>
        </p:nvSpPr>
        <p:spPr>
          <a:xfrm>
            <a:off x="755577" y="1989138"/>
            <a:ext cx="7926462" cy="4572000"/>
          </a:xfrm>
        </p:spPr>
        <p:txBody>
          <a:bodyPr/>
          <a:lstStyle/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 yw safonau ….?</a:t>
            </a: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Beth yw cyfradd y cynnydd?</a:t>
            </a: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Sut mae ein darpariaeth yn cymharu?</a:t>
            </a: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Beth mae angen ei wella?</a:t>
            </a: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Beth mae’n rhaid i’r ganolfan ei wneud i wella?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Trefn yr arolygiad</a:t>
            </a:r>
            <a:endParaRPr lang="cy-GB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/>
          <a:lstStyle/>
          <a:p>
            <a:pPr marL="0" indent="0"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Dydd Llun: 	 Cyfarfod cyn arolygiad</a:t>
            </a:r>
          </a:p>
          <a:p>
            <a:pPr marL="0" indent="0"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Dydd Mawrth:  Ymweliadau a chyfarfodydd</a:t>
            </a:r>
          </a:p>
          <a:p>
            <a:pPr marL="0" indent="0">
              <a:buNone/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Dydd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Mercher: Ymweliadau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chyfarfodydd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Dydd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Iau: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Ymweliadau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chyfarfod 				   cymedroli</a:t>
            </a:r>
          </a:p>
          <a:p>
            <a:pPr marL="0" indent="0">
              <a:buNone/>
            </a:pPr>
            <a:r>
              <a:rPr lang="cy-GB" sz="3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Dydd Gwener:  Ysgrifennu’r adroddiad drafft</a:t>
            </a:r>
            <a:r>
              <a:rPr lang="cy-GB" sz="3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y-GB" sz="3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Cyfarfod adborth i’r uwch 				swyddogion</a:t>
            </a:r>
            <a:endParaRPr lang="cy-GB" sz="3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y-GB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y-GB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y-GB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0432" cy="1143000"/>
          </a:xfrm>
        </p:spPr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Ymweliad dosbarth</a:t>
            </a:r>
            <a:endParaRPr lang="cy-GB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005536"/>
          </a:xfrm>
        </p:spPr>
        <p:txBody>
          <a:bodyPr/>
          <a:lstStyle/>
          <a:p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Hyd yr ymweliad </a:t>
            </a:r>
          </a:p>
          <a:p>
            <a:pPr marL="0" indent="0"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o leiaf 30 munud, ond yn aml 60 munud</a:t>
            </a:r>
          </a:p>
          <a:p>
            <a:pPr marL="0" indent="0">
              <a:buNone/>
            </a:pPr>
            <a:endParaRPr lang="cy-GB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Gweithgareddau</a:t>
            </a:r>
          </a:p>
          <a:p>
            <a:pPr lvl="3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Arsylwi ar gynnydd y dysgwyr</a:t>
            </a:r>
          </a:p>
          <a:p>
            <a:pPr lvl="3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Edrych ar lefelau presenoldeb</a:t>
            </a:r>
          </a:p>
          <a:p>
            <a:pPr lvl="3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Edrych ar gynllun y wers</a:t>
            </a:r>
          </a:p>
          <a:p>
            <a:pPr lvl="3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Edrych ar adnoddau a chyflwr yr ystafell</a:t>
            </a:r>
          </a:p>
          <a:p>
            <a:pPr lvl="3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Sgwrsio gyda’r dysgwyr  am 10 munud</a:t>
            </a:r>
          </a:p>
          <a:p>
            <a:pPr lvl="3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Cynnig sgwrs broffesiynol gyda’r tiwtor</a:t>
            </a:r>
            <a:endParaRPr lang="cy-GB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728192"/>
          </a:xfrm>
        </p:spPr>
        <p:txBody>
          <a:bodyPr/>
          <a:lstStyle/>
          <a:p>
            <a:pPr lvl="3"/>
            <a: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Arsylwi </a:t>
            </a:r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 </a:t>
            </a:r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gynnydd</a:t>
            </a:r>
            <a:b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dysgwyr -1</a:t>
            </a:r>
            <a:r>
              <a:rPr lang="cy-GB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496944" cy="4463008"/>
          </a:xfrm>
        </p:spPr>
        <p:txBody>
          <a:bodyPr/>
          <a:lstStyle/>
          <a:p>
            <a:pPr marL="0" indent="0"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Ydy’r dysgwyr yn:</a:t>
            </a:r>
          </a:p>
          <a:p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gwneud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cynnydd da yn eu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dysgu?</a:t>
            </a:r>
          </a:p>
          <a:p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gwrando’n astud?</a:t>
            </a:r>
            <a:endParaRPr lang="cy-GB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dwyn i gof ffurfiau a ddysgwyd yn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flaenorol?</a:t>
            </a:r>
          </a:p>
          <a:p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ynganu’n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gywir?</a:t>
            </a:r>
            <a:endParaRPr lang="cy-GB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eiddgar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gyfrannu ar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lafar?</a:t>
            </a:r>
          </a:p>
          <a:p>
            <a:pPr lvl="0"/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siarad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yn gynyddol hyderus yn ôl eu profiad a lefel y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dosbarth?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cy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datblygu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eu medrau iaith a chyfathrebu trwy gyfrwng y Gymraeg yn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dda?</a:t>
            </a:r>
          </a:p>
          <a:p>
            <a:endParaRPr lang="cy-GB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y-GB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7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Arsylwi ar gynnydd</a:t>
            </a:r>
            <a:b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dysgwyr - 2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Clr>
                <a:srgbClr val="D34817"/>
              </a:buClr>
              <a:buNone/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Ydy’r dysgwyr yn </a:t>
            </a:r>
            <a:r>
              <a:rPr lang="cy-GB" sz="2800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darllen:</a:t>
            </a:r>
          </a:p>
          <a:p>
            <a:pPr lvl="1">
              <a:spcAft>
                <a:spcPts val="0"/>
              </a:spcAft>
              <a:buClr>
                <a:srgbClr val="D34817"/>
              </a:buClr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yn gywir? </a:t>
            </a:r>
            <a:endParaRPr lang="cy-GB" sz="2800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1">
              <a:spcAft>
                <a:spcPts val="0"/>
              </a:spcAft>
              <a:buClr>
                <a:srgbClr val="D34817"/>
              </a:buClr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darllen yn hyderus?</a:t>
            </a:r>
            <a:endParaRPr lang="cy-GB" sz="2800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1">
              <a:spcAft>
                <a:spcPts val="0"/>
              </a:spcAft>
              <a:buClr>
                <a:srgbClr val="D34817"/>
              </a:buClr>
            </a:pPr>
            <a:r>
              <a:rPr lang="cy-GB" sz="2800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deall cynnwys y </a:t>
            </a: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testun? </a:t>
            </a:r>
            <a:endParaRPr lang="cy-GB" sz="2800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marL="0" indent="0">
              <a:spcAft>
                <a:spcPts val="0"/>
              </a:spcAft>
              <a:buClr>
                <a:srgbClr val="D34817"/>
              </a:buClr>
              <a:buNone/>
            </a:pPr>
            <a:endParaRPr lang="cy-GB" sz="2800" dirty="0" smtClean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marL="0" indent="0">
              <a:spcAft>
                <a:spcPts val="0"/>
              </a:spcAft>
              <a:buClr>
                <a:srgbClr val="D34817"/>
              </a:buClr>
              <a:buNone/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Ydy’r </a:t>
            </a:r>
            <a:r>
              <a:rPr lang="cy-GB" sz="2800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dysgwyr yn ysgrifennu:</a:t>
            </a:r>
            <a:endParaRPr lang="cy-GB" sz="2800" dirty="0" smtClean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1">
              <a:spcAft>
                <a:spcPts val="0"/>
              </a:spcAft>
              <a:buClr>
                <a:srgbClr val="D34817"/>
              </a:buClr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yn gywir? </a:t>
            </a:r>
            <a:endParaRPr lang="cy-GB" sz="2800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1">
              <a:spcAft>
                <a:spcPts val="0"/>
              </a:spcAft>
              <a:buClr>
                <a:srgbClr val="D34817"/>
              </a:buClr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mewn amrywiaeth o ffurfiau?</a:t>
            </a:r>
          </a:p>
          <a:p>
            <a:pPr marL="274638" lvl="1" indent="0">
              <a:spcAft>
                <a:spcPts val="0"/>
              </a:spcAft>
              <a:buClr>
                <a:srgbClr val="D34817"/>
              </a:buClr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Arsylwi ar gynnydd</a:t>
            </a:r>
            <a:b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dysgwyr - 3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 lefelau uwch ydy’r dysgwyr yn:</a:t>
            </a:r>
            <a:endParaRPr lang="cy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D34817"/>
              </a:buClr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siarad yn gywir?</a:t>
            </a:r>
          </a:p>
          <a:p>
            <a:pPr>
              <a:buClr>
                <a:srgbClr val="D34817"/>
              </a:buClr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siarad yn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ddigymell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Clr>
                <a:srgbClr val="D34817"/>
              </a:buClr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siarad yn estynedig?  </a:t>
            </a:r>
          </a:p>
          <a:p>
            <a:pPr>
              <a:buClr>
                <a:srgbClr val="D34817"/>
              </a:buClr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defnyddio ystod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helaeth o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eirfa?</a:t>
            </a:r>
          </a:p>
          <a:p>
            <a:pPr>
              <a:buClr>
                <a:srgbClr val="D34817"/>
              </a:buClr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defnyddio cystrawen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yr iaith yn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gywir?  </a:t>
            </a:r>
          </a:p>
          <a:p>
            <a:pPr>
              <a:buClr>
                <a:srgbClr val="D34817"/>
              </a:buClr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medru defnyddio’r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Gymraeg yn eu bywydau beunyddiol a’u gwaith, lle bynnag y bo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modd?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377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Addysgu -1</a:t>
            </a:r>
            <a:endParaRPr lang="cy-GB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Ydy’r tiwtor yn: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 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/>
              <a:ea typeface="Times New Roman"/>
            </a:endParaRP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cynllunio’r wers yn dda? </a:t>
            </a: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cyflwyno’r wers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gyda brwdfrydedd ac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egni?</a:t>
            </a: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  <a:cs typeface="Arial"/>
              </a:rPr>
              <a:t>atgyfnerthu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  <a:cs typeface="Arial"/>
              </a:rPr>
              <a:t>dysgu blaenorol y dysgwyr yn dda cyn symud ymlaen i bwnc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  <a:cs typeface="Arial"/>
              </a:rPr>
              <a:t>newydd?</a:t>
            </a:r>
          </a:p>
          <a:p>
            <a:endParaRPr lang="cy-GB" dirty="0">
              <a:solidFill>
                <a:srgbClr val="333333"/>
              </a:solidFill>
              <a:latin typeface="Arial"/>
              <a:ea typeface="Times New Roman"/>
            </a:endParaRPr>
          </a:p>
          <a:p>
            <a:endParaRPr lang="cy-GB" dirty="0" smtClean="0">
              <a:solidFill>
                <a:srgbClr val="333333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38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Addysgu - 2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572000"/>
          </a:xfrm>
        </p:spPr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Ydy’r tiwtor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yn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defnyddio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ystod eang o weithgareddau dysgu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effeithiol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, er enghraifft</a:t>
            </a:r>
          </a:p>
          <a:p>
            <a:pPr lvl="2"/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drilio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iaith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newydd;  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2"/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gweithgareddau gwylio neu wrando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pwrpasol;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2"/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gwaith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llafar unigol,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gwaith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pâr, 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gwaith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grŵp, dosbarth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cyfan; a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</a:endParaRPr>
          </a:p>
          <a:p>
            <a:pPr lvl="2"/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gweithgareddau darllen ac  ysgrifennu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  <a:cs typeface="Arial"/>
              </a:rPr>
              <a:t>.  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/>
              <a:ea typeface="Calibri"/>
              <a:cs typeface="Times New Roman"/>
            </a:endParaRPr>
          </a:p>
          <a:p>
            <a:pPr lvl="0">
              <a:buClr>
                <a:srgbClr val="D34817"/>
              </a:buClr>
            </a:pPr>
            <a:endParaRPr lang="cy-GB" dirty="0">
              <a:solidFill>
                <a:srgbClr val="333333"/>
              </a:solidFill>
              <a:latin typeface="Arial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9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700808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Amcanion</a:t>
            </a:r>
            <a:r>
              <a:rPr lang="en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endParaRPr lang="en-GB" sz="3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Rectangle 1030"/>
          <p:cNvSpPr>
            <a:spLocks noGrp="1" noChangeArrowheads="1"/>
          </p:cNvSpPr>
          <p:nvPr>
            <p:ph sz="quarter" idx="2"/>
          </p:nvPr>
        </p:nvSpPr>
        <p:spPr>
          <a:xfrm>
            <a:off x="467544" y="1447800"/>
            <a:ext cx="8216081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Rhoi gwybod i gynadleddwyr am arolygiadau Estyn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Codi ymwybyddiaeth am y modd y byddwn yn barnu gwaith tiwtoriaid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Addysgu - 3</a:t>
            </a:r>
            <a:endParaRPr lang="cy-GB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4572000"/>
          </a:xfrm>
        </p:spPr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Ydy’r tiwtor yn: </a:t>
            </a:r>
            <a:endParaRPr lang="cy-GB" sz="2800" b="1" dirty="0" smtClean="0">
              <a:solidFill>
                <a:schemeClr val="accent1">
                  <a:lumMod val="75000"/>
                </a:schemeClr>
              </a:solidFill>
              <a:latin typeface="Arial"/>
              <a:ea typeface="Times New Roman"/>
            </a:endParaRPr>
          </a:p>
          <a:p>
            <a:pPr>
              <a:buClr>
                <a:srgbClr val="D34817"/>
              </a:buClr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defnyddio’r iaith Gymraeg yn helaeth yn ystod y wers?</a:t>
            </a:r>
            <a:endParaRPr lang="cy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Clr>
                <a:srgbClr val="D34817"/>
              </a:buClr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sicrhau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bod cyflymder y gwersi yn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dda?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gwneud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defnydd da o ystod o adnoddau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addysgu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o ansawdd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uchel?</a:t>
            </a:r>
          </a:p>
          <a:p>
            <a:pPr fontAlgn="t"/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talu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sylw da i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ynganu? </a:t>
            </a:r>
          </a:p>
          <a:p>
            <a:pPr fontAlgn="t"/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gwneud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defnydd da o dasgau gwaith cartref i wella sgiliau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dysgwyr</a:t>
            </a:r>
            <a:r>
              <a:rPr lang="cy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  </a:t>
            </a:r>
          </a:p>
          <a:p>
            <a:pPr marL="0" indent="0" fontAlgn="t">
              <a:buNone/>
            </a:pPr>
            <a:r>
              <a:rPr lang="cy-GB" sz="2800" dirty="0">
                <a:latin typeface="Arial" pitchFamily="34" charset="0"/>
                <a:cs typeface="Arial" pitchFamily="34" charset="0"/>
              </a:rPr>
              <a:t> 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Addysgu - </a:t>
            </a:r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568952" cy="4789512"/>
          </a:xfrm>
        </p:spPr>
        <p:txBody>
          <a:bodyPr/>
          <a:lstStyle/>
          <a:p>
            <a:pPr marL="0" indent="0" fontAlgn="t">
              <a:buClr>
                <a:srgbClr val="D34817"/>
              </a:buClr>
              <a:buNone/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Ydy’r tiwtor yn: </a:t>
            </a:r>
          </a:p>
          <a:p>
            <a:pPr lvl="0" fontAlgn="t">
              <a:buClr>
                <a:srgbClr val="D34817"/>
              </a:buClr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herio dysgwyr i ymestyn eu dealltwriaeth a'u defnydd o sgiliau iaith mewn ystod o gyd-destun gwahanol?</a:t>
            </a:r>
          </a:p>
          <a:p>
            <a:pPr lvl="0" fontAlgn="t">
              <a:buClr>
                <a:srgbClr val="D34817"/>
              </a:buClr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cynnig adborth da i ddysgwyr a sôn am y  camau dysgu nesaf iddynt?</a:t>
            </a:r>
          </a:p>
          <a:p>
            <a:pPr lvl="0" fontAlgn="t">
              <a:buClr>
                <a:srgbClr val="D34817"/>
              </a:buClr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cywiro camgymeriadau mewn modd sensitif?</a:t>
            </a:r>
          </a:p>
        </p:txBody>
      </p:sp>
    </p:spTree>
    <p:extLst>
      <p:ext uri="{BB962C8B-B14F-4D97-AF65-F5344CB8AC3E}">
        <p14:creationId xmlns:p14="http://schemas.microsoft.com/office/powerpoint/2010/main" val="31659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Barn dysgwyr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/>
          <a:lstStyle/>
          <a:p>
            <a:pPr marL="0" indent="0" fontAlgn="t">
              <a:lnSpc>
                <a:spcPct val="115000"/>
              </a:lnSpc>
              <a:spcAft>
                <a:spcPts val="0"/>
              </a:spcAft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Cyn yr arolygiad: </a:t>
            </a: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Bydd sampl o ddysgwyr yn llenwi holiadur barn</a:t>
            </a:r>
          </a:p>
          <a:p>
            <a:pPr marL="0" indent="0" fontAlgn="t">
              <a:lnSpc>
                <a:spcPct val="115000"/>
              </a:lnSpc>
              <a:spcAft>
                <a:spcPts val="0"/>
              </a:spcAft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  <a:cs typeface="Times New Roman"/>
              </a:rPr>
              <a:t>Yn ystod yr arolygiad:</a:t>
            </a: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Trefnir grwpiau ffocws o ddysgwyr ar draws y rhanbarth</a:t>
            </a: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  <a:cs typeface="Times New Roman"/>
              </a:rPr>
              <a:t>Yn y dosbarth trefnir 10 munud o sgwrs gyda’r dosbarth heb y tiwtor 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08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Barn tiwtoriaid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/>
          <a:lstStyle/>
          <a:p>
            <a:pPr marL="0" indent="0" fontAlgn="t">
              <a:lnSpc>
                <a:spcPct val="115000"/>
              </a:lnSpc>
              <a:spcAft>
                <a:spcPts val="0"/>
              </a:spcAft>
              <a:buNone/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  <a:cs typeface="Times New Roman"/>
              </a:rPr>
              <a:t>Yn ystod yr arolygiad trefnir:</a:t>
            </a: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Calibri"/>
                <a:cs typeface="Times New Roman"/>
              </a:rPr>
              <a:t>Grwpiau ffocws o diwtoriaid ar draws y rhanbarth</a:t>
            </a: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  <a:cs typeface="Times New Roman"/>
              </a:rPr>
              <a:t>Tua 10 munud o sgwrs gyda’r tiwtor ar ddiwedd y sesiwn arsylwi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5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Sgwrs broffesiynol gyda’r </a:t>
            </a:r>
            <a:b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y-GB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tiwtor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Clr>
                <a:srgbClr val="D34817"/>
              </a:buClr>
              <a:buNone/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Ar ddiwedd y sesiwn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arsylwi dylai arolygwyr: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latin typeface="Arial"/>
              <a:ea typeface="Times New Roman"/>
            </a:endParaRPr>
          </a:p>
          <a:p>
            <a:pPr lvl="0">
              <a:spcAft>
                <a:spcPts val="0"/>
              </a:spcAft>
              <a:buClr>
                <a:srgbClr val="D34817"/>
              </a:buClr>
            </a:pP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gynnig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adborth ar y gwaith a welwyd.  </a:t>
            </a:r>
          </a:p>
          <a:p>
            <a:pPr lvl="0">
              <a:spcAft>
                <a:spcPts val="0"/>
              </a:spcAft>
              <a:buClr>
                <a:srgbClr val="D34817"/>
              </a:buClr>
            </a:pP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 holi’r tiwtor am y gefnogaeth sydd ar </a:t>
            </a:r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gael iddynt, </a:t>
            </a:r>
            <a:r>
              <a:rPr lang="cy-GB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gan gynnwys:</a:t>
            </a:r>
          </a:p>
          <a:p>
            <a:pPr lvl="2">
              <a:spcAft>
                <a:spcPts val="0"/>
              </a:spcAft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Hyfforddiant  </a:t>
            </a: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mewn </a:t>
            </a: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 swydd </a:t>
            </a:r>
            <a:endParaRPr lang="cy-GB" sz="2800" b="1" dirty="0">
              <a:solidFill>
                <a:schemeClr val="accent1">
                  <a:lumMod val="75000"/>
                </a:schemeClr>
              </a:solidFill>
              <a:latin typeface="Arial"/>
              <a:ea typeface="Times New Roman"/>
            </a:endParaRPr>
          </a:p>
          <a:p>
            <a:pPr lvl="2">
              <a:spcAft>
                <a:spcPts val="0"/>
              </a:spcAft>
            </a:pP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Adnoddau</a:t>
            </a:r>
          </a:p>
          <a:p>
            <a:pPr lvl="2">
              <a:spcAft>
                <a:spcPts val="0"/>
              </a:spcAft>
            </a:pP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Arsylwadau gan diwtor drefnyddion</a:t>
            </a:r>
          </a:p>
          <a:p>
            <a:pPr lvl="2">
              <a:spcAft>
                <a:spcPts val="0"/>
              </a:spcAft>
            </a:pPr>
            <a:r>
              <a:rPr lang="cy-GB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/>
              </a:rPr>
              <a:t>Diogelu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0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cy-GB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Yr adroddiad</a:t>
            </a:r>
            <a:endParaRPr lang="cy-GB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/>
          <a:lstStyle/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Cyfarfodydd tîm, sy’n cynnwys yr enwebai, i benderfynu ar y barnau</a:t>
            </a: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Cynnig adborth a barnau dros dro i uwch rheolwyr y ganolfan ar ddiwedd yr arolygiad</a:t>
            </a: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Arolygydd arweiniol yn ysgrifennu’r adroddiad</a:t>
            </a: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 o gymedroli mewnol a golygu’r adroddiad yn Estyn</a:t>
            </a:r>
          </a:p>
          <a:p>
            <a:r>
              <a:rPr lang="cy-GB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Cyhoeddi'r adroddiad</a:t>
            </a:r>
            <a:endParaRPr lang="cy-GB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76672"/>
            <a:ext cx="5040560" cy="630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0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061077" cy="14401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500" dirty="0" smtClean="0">
                <a:solidFill>
                  <a:srgbClr val="015284"/>
                </a:solidFill>
              </a:rPr>
              <a:t/>
            </a:r>
            <a:br>
              <a:rPr lang="en-US" sz="2500" dirty="0" smtClean="0">
                <a:solidFill>
                  <a:srgbClr val="015284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Beth yw’r newidiadau</a:t>
            </a:r>
            <a:br>
              <a:rPr lang="cy-GB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cy-GB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allweddol?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650" y="2420888"/>
            <a:ext cx="2016150" cy="4437112"/>
          </a:xfrm>
        </p:spPr>
        <p:txBody>
          <a:bodyPr/>
          <a:lstStyle/>
          <a:p>
            <a:pPr eaLnBrk="1" hangingPunct="1"/>
            <a:endParaRPr lang="en-GB" sz="2000" b="1" dirty="0" smtClean="0">
              <a:latin typeface="Arial" charset="0"/>
              <a:cs typeface="Arial" charset="0"/>
            </a:endParaRPr>
          </a:p>
          <a:p>
            <a:pPr eaLnBrk="1" hangingPunct="1"/>
            <a:endParaRPr lang="en-GB" sz="2400" b="1" dirty="0" smtClean="0"/>
          </a:p>
          <a:p>
            <a:pPr eaLnBrk="1" hangingPunct="1"/>
            <a:endParaRPr lang="en-US" sz="2400" b="1" dirty="0" smtClean="0">
              <a:solidFill>
                <a:srgbClr val="D60134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11560" y="1628800"/>
            <a:ext cx="7841878" cy="4508500"/>
          </a:xfrm>
        </p:spPr>
        <p:txBody>
          <a:bodyPr/>
          <a:lstStyle/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Arolygiadau craidd byrrach yn ogystal â gwaith dilynol amrywiol </a:t>
            </a:r>
          </a:p>
          <a:p>
            <a:pPr eaLnBrk="1" hangingPunct="1">
              <a:buFont typeface="Wingdings 2" pitchFamily="18" charset="2"/>
              <a:buNone/>
            </a:pPr>
            <a:endParaRPr lang="cy-GB" sz="28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Ymestyn arolygiadau sy’n cael eu harwain gan Estyn a chynnwys cymheiriaid</a:t>
            </a:r>
          </a:p>
          <a:p>
            <a:pPr eaLnBrk="1" hangingPunct="1">
              <a:buFont typeface="Wingdings 2" pitchFamily="18" charset="2"/>
              <a:buNone/>
            </a:pPr>
            <a:endParaRPr lang="cy-GB" sz="28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Pwyslais ar adeiladu cynhwysedd ar gyfer hunan arfarnu</a:t>
            </a:r>
          </a:p>
          <a:p>
            <a:pPr marL="0" indent="0" eaLnBrk="1" hangingPunct="1">
              <a:buNone/>
            </a:pPr>
            <a:endParaRPr lang="cy-GB" sz="28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Ffocws ar foddhad cwsmeriaid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chemeClr val="accent2"/>
                </a:solidFill>
                <a:latin typeface="Arial" charset="0"/>
                <a:cs typeface="Arial" charset="0"/>
              </a:rPr>
              <a:t>Dibenion arolygu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Cyflawni </a:t>
            </a:r>
            <a:r>
              <a:rPr lang="cy-GB" sz="32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atebolrwydd cyhoeddus</a:t>
            </a:r>
          </a:p>
          <a:p>
            <a:pPr eaLnBrk="1" hangingPunct="1"/>
            <a:endParaRPr lang="cy-GB" sz="32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32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Hyrwyddo a lledaenu arfer dda</a:t>
            </a:r>
          </a:p>
          <a:p>
            <a:pPr eaLnBrk="1" hangingPunct="1"/>
            <a:endParaRPr lang="cy-GB" sz="32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32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Llywio polisi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9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061077" cy="1863874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Beth yw’r newidiadau </a:t>
            </a:r>
            <a:b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allweddol?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15284"/>
                </a:solidFill>
              </a:rPr>
              <a:t> </a:t>
            </a:r>
            <a:endParaRPr lang="en-US" sz="28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650" y="2636912"/>
            <a:ext cx="1296070" cy="4221088"/>
          </a:xfrm>
        </p:spPr>
        <p:txBody>
          <a:bodyPr/>
          <a:lstStyle/>
          <a:p>
            <a:pPr eaLnBrk="1" hangingPunct="1"/>
            <a:endParaRPr lang="en-US" sz="2400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95536" y="2060848"/>
            <a:ext cx="8057902" cy="4104456"/>
          </a:xfrm>
        </p:spPr>
        <p:txBody>
          <a:bodyPr/>
          <a:lstStyle/>
          <a:p>
            <a:pPr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Adroddiadau cliriach, mwy hygyrch</a:t>
            </a:r>
          </a:p>
          <a:p>
            <a:pPr eaLnBrk="1" hangingPunct="1">
              <a:buFontTx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Fframwaith a system farnu symlach</a:t>
            </a:r>
          </a:p>
          <a:p>
            <a:pPr eaLnBrk="1" hangingPunct="1">
              <a:buFontTx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Cyfnod byrrach o rybudd ymlaen llaw</a:t>
            </a:r>
          </a:p>
          <a:p>
            <a:pPr eaLnBrk="1" hangingPunct="1">
              <a:lnSpc>
                <a:spcPct val="90000"/>
              </a:lnSpc>
            </a:pPr>
            <a:endParaRPr lang="cy-GB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256" cy="954360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Y </a:t>
            </a: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fframwaith</a:t>
            </a:r>
            <a:r>
              <a:rPr lang="en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newydd</a:t>
            </a:r>
            <a:endParaRPr lang="en-US" sz="3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196752"/>
            <a:ext cx="8712968" cy="5075461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Barnau:</a:t>
            </a:r>
          </a:p>
          <a:p>
            <a:pPr marL="0" indent="0"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Rhagorol</a:t>
            </a:r>
          </a:p>
          <a:p>
            <a:pPr marL="0" indent="0">
              <a:buNone/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Llawer o gryfderau, gan gynnwys enghreifftiau arwyddocaol o arfer sy’n arwain y sector</a:t>
            </a:r>
            <a:endParaRPr lang="cy-GB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</a:t>
            </a:r>
          </a:p>
          <a:p>
            <a:pPr marL="0" indent="0" eaLnBrk="1" hangingPunct="1">
              <a:buNone/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Llawer o gryfderau a dim meysydd pwysig y mae angen eu gwella’n sylweddol</a:t>
            </a:r>
            <a:endParaRPr lang="cy-GB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Digonol</a:t>
            </a:r>
          </a:p>
          <a:p>
            <a:pPr marL="0" indent="0" eaLnBrk="1" hangingPunct="1">
              <a:buNone/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Cryfderau yn gorbwyso meysydd i’w gwella</a:t>
            </a:r>
            <a:endParaRPr lang="cy-GB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y-GB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Anfoddhaol</a:t>
            </a:r>
          </a:p>
          <a:p>
            <a:pPr marL="0" indent="0" eaLnBrk="1" hangingPunct="1">
              <a:buNone/>
            </a:pPr>
            <a:r>
              <a:rPr lang="cy-GB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Meysydd pwysig i’w gwella yn gorbwyso cryfderau</a:t>
            </a:r>
            <a:endParaRPr lang="cy-GB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y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836612"/>
            <a:ext cx="5795962" cy="1296243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Dwy farn gryno</a:t>
            </a:r>
            <a:r>
              <a:rPr lang="en-GB" sz="3600" b="1" dirty="0" smtClean="0">
                <a:solidFill>
                  <a:srgbClr val="015284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rgbClr val="015284"/>
                </a:solidFill>
                <a:latin typeface="Arial" charset="0"/>
                <a:cs typeface="Arial" charset="0"/>
              </a:rPr>
            </a:br>
            <a:r>
              <a:rPr lang="en-GB" sz="2800" b="1" dirty="0" smtClean="0">
                <a:solidFill>
                  <a:srgbClr val="015284"/>
                </a:solidFill>
              </a:rPr>
              <a:t> </a:t>
            </a:r>
            <a:endParaRPr lang="en-US" sz="28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3068959"/>
            <a:ext cx="2232744" cy="3789041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Symbol" pitchFamily="18" charset="2"/>
              <a:buNone/>
            </a:pPr>
            <a:endParaRPr lang="en-GB" b="1" dirty="0" smtClean="0">
              <a:ea typeface="Times New Roman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GB" sz="2400" b="1" dirty="0" smtClean="0">
              <a:ea typeface="Times New Roman" charset="0"/>
              <a:cs typeface="Arial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115616" y="2349500"/>
            <a:ext cx="7488634" cy="3455764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Symbol" pitchFamily="18" charset="2"/>
              <a:buNone/>
            </a:pPr>
            <a:r>
              <a:rPr lang="cy-GB" sz="32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Barnau cryno:</a:t>
            </a:r>
          </a:p>
          <a:p>
            <a:pPr eaLnBrk="1" hangingPunct="1">
              <a:buClr>
                <a:schemeClr val="tx1"/>
              </a:buClr>
              <a:buFont typeface="Symbol" pitchFamily="18" charset="2"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ea typeface="Times New Roman" charset="0"/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Symbol" pitchFamily="18" charset="2"/>
              <a:buChar char=""/>
            </a:pPr>
            <a:r>
              <a:rPr lang="cy-GB" sz="32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perfformiad cyfredol y darparwr</a:t>
            </a:r>
          </a:p>
          <a:p>
            <a:pPr eaLnBrk="1" hangingPunct="1">
              <a:buClr>
                <a:schemeClr val="tx1"/>
              </a:buClr>
              <a:buFont typeface="Symbol" pitchFamily="18" charset="2"/>
              <a:buNone/>
            </a:pPr>
            <a:endParaRPr lang="cy-GB" sz="3200" b="1" dirty="0" smtClean="0">
              <a:solidFill>
                <a:schemeClr val="accent2"/>
              </a:solidFill>
              <a:latin typeface="Arial" charset="0"/>
              <a:ea typeface="Times New Roman" charset="0"/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Symbol" pitchFamily="18" charset="2"/>
              <a:buChar char=""/>
            </a:pPr>
            <a:r>
              <a:rPr lang="cy-GB" sz="32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rhagolygon gwella</a:t>
            </a:r>
          </a:p>
          <a:p>
            <a:pPr eaLnBrk="1" hangingPunct="1"/>
            <a:endParaRPr lang="en-US" sz="2800" dirty="0" smtClean="0">
              <a:solidFill>
                <a:srgbClr val="D60134"/>
              </a:solidFill>
              <a:ea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6548438" cy="648171"/>
          </a:xfrm>
        </p:spPr>
        <p:txBody>
          <a:bodyPr/>
          <a:lstStyle/>
          <a:p>
            <a:pPr eaLnBrk="1" hangingPunct="1"/>
            <a:r>
              <a:rPr lang="cy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y-GB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y-GB" sz="32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Cwestiynau allweddol</a:t>
            </a:r>
            <a:r>
              <a:rPr lang="en-GB" sz="2800" b="1" dirty="0" smtClean="0">
                <a:solidFill>
                  <a:srgbClr val="015284"/>
                </a:solidFill>
                <a:latin typeface="Arial" charset="0"/>
                <a:cs typeface="Arial" charset="0"/>
              </a:rPr>
              <a:t/>
            </a:r>
            <a:br>
              <a:rPr lang="en-GB" sz="2800" b="1" dirty="0" smtClean="0">
                <a:solidFill>
                  <a:srgbClr val="015284"/>
                </a:solidFill>
                <a:latin typeface="Arial" charset="0"/>
                <a:cs typeface="Arial" charset="0"/>
              </a:rPr>
            </a:br>
            <a:r>
              <a:rPr lang="en-GB" sz="2800" b="1" dirty="0" smtClean="0">
                <a:solidFill>
                  <a:srgbClr val="015284"/>
                </a:solidFill>
              </a:rPr>
              <a:t> </a:t>
            </a:r>
            <a:endParaRPr lang="en-GB" sz="2800" b="1" dirty="0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827584" y="1340768"/>
            <a:ext cx="7990979" cy="469014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y-GB" sz="28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Cwestiwn allweddol 1: </a:t>
            </a:r>
          </a:p>
          <a:p>
            <a:pPr eaLnBrk="1" hangingPunct="1">
              <a:buFontTx/>
              <a:buNone/>
            </a:pPr>
            <a:r>
              <a:rPr lang="cy-GB" sz="28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	Safonau a lles</a:t>
            </a:r>
          </a:p>
          <a:p>
            <a:pPr eaLnBrk="1" hangingPunct="1">
              <a:buFontTx/>
              <a:buNone/>
            </a:pPr>
            <a:endParaRPr lang="cy-GB" sz="2800" b="1" dirty="0" smtClean="0">
              <a:solidFill>
                <a:schemeClr val="accent2"/>
              </a:solidFill>
              <a:latin typeface="Arial" charset="0"/>
              <a:ea typeface="Times New Roman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cy-GB" sz="28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Cwestiwn allweddol 2: </a:t>
            </a:r>
          </a:p>
          <a:p>
            <a:pPr eaLnBrk="1" hangingPunct="1">
              <a:buFontTx/>
              <a:buNone/>
            </a:pPr>
            <a:r>
              <a:rPr lang="cy-GB" sz="28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	Darpariaeth yn cynnwys addysgu a gofal, cymorth ac arweiniad</a:t>
            </a:r>
          </a:p>
          <a:p>
            <a:pPr eaLnBrk="1" hangingPunct="1">
              <a:buFontTx/>
              <a:buNone/>
            </a:pPr>
            <a:endParaRPr lang="cy-GB" sz="2800" b="1" dirty="0" smtClean="0">
              <a:solidFill>
                <a:schemeClr val="accent2"/>
              </a:solidFill>
              <a:latin typeface="Arial" charset="0"/>
              <a:ea typeface="Times New Roman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cy-GB" sz="28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Cwestiwn allweddol 3: </a:t>
            </a:r>
          </a:p>
          <a:p>
            <a:pPr eaLnBrk="1" hangingPunct="1">
              <a:buFontTx/>
              <a:buNone/>
            </a:pPr>
            <a:r>
              <a:rPr lang="cy-GB" sz="2800" b="1" dirty="0" smtClean="0">
                <a:solidFill>
                  <a:schemeClr val="accent2"/>
                </a:solidFill>
                <a:latin typeface="Arial" charset="0"/>
                <a:ea typeface="Times New Roman" charset="0"/>
                <a:cs typeface="Arial" charset="0"/>
              </a:rPr>
              <a:t>	Arweinyddiaeth a rheolaeth</a:t>
            </a:r>
            <a:endParaRPr lang="en-GB" sz="2400" b="1" dirty="0" smtClean="0">
              <a:solidFill>
                <a:schemeClr val="accent2"/>
              </a:solidFill>
              <a:ea typeface="Times New Roman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E73F011D855A43A5AA5ACC63BE10A4" ma:contentTypeVersion="0" ma:contentTypeDescription="Create a new document." ma:contentTypeScope="" ma:versionID="18b6d812221a55f135452de78f68b7a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F79F50-60B8-4477-A71D-5A37E8BE7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4708114-1BF8-408F-84D3-7238330FC1F1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A3E4CBB-5A49-481F-B687-405C9B3DEB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2751</TotalTime>
  <Words>699</Words>
  <Application>Microsoft Office PowerPoint</Application>
  <PresentationFormat>On-screen Show (4:3)</PresentationFormat>
  <Paragraphs>201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Equity</vt:lpstr>
      <vt:lpstr>Custom Design</vt:lpstr>
      <vt:lpstr> </vt:lpstr>
      <vt:lpstr> Amcanion </vt:lpstr>
      <vt:lpstr>PowerPoint Presentation</vt:lpstr>
      <vt:lpstr>  Beth yw’r newidiadau  allweddol?  </vt:lpstr>
      <vt:lpstr>Dibenion arolygu</vt:lpstr>
      <vt:lpstr> Beth yw’r newidiadau  allweddol?  </vt:lpstr>
      <vt:lpstr> Y fframwaith newydd</vt:lpstr>
      <vt:lpstr> Dwy farn gryno  </vt:lpstr>
      <vt:lpstr> Cwestiynau allweddol  </vt:lpstr>
      <vt:lpstr> Cadw ac ymestyn  nodweddion o’r hen gylch  </vt:lpstr>
      <vt:lpstr>Hyrwyddo gwelliant   </vt:lpstr>
      <vt:lpstr> Cwestiynau y dylai  darparwyr eu gofyn</vt:lpstr>
      <vt:lpstr>Trefn yr arolygiad</vt:lpstr>
      <vt:lpstr>Ymweliad dosbarth</vt:lpstr>
      <vt:lpstr>         Arsylwi ar gynnydd dysgwyr -1 </vt:lpstr>
      <vt:lpstr>Arsylwi ar gynnydd  dysgwyr - 2</vt:lpstr>
      <vt:lpstr>Arsylwi ar gynnydd  dysgwyr - 3</vt:lpstr>
      <vt:lpstr>Addysgu -1</vt:lpstr>
      <vt:lpstr>Addysgu - 2</vt:lpstr>
      <vt:lpstr>Addysgu - 3</vt:lpstr>
      <vt:lpstr>Addysgu - 4</vt:lpstr>
      <vt:lpstr>Barn dysgwyr</vt:lpstr>
      <vt:lpstr>Barn tiwtoriaid</vt:lpstr>
      <vt:lpstr>Sgwrs broffesiynol gyda’r  tiwtor</vt:lpstr>
      <vt:lpstr>Yr adroddiad</vt:lpstr>
    </vt:vector>
  </TitlesOfParts>
  <Company>ESTYN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gina.carrington</dc:creator>
  <cp:lastModifiedBy>Ann Jones</cp:lastModifiedBy>
  <cp:revision>179</cp:revision>
  <cp:lastPrinted>2011-12-01T19:28:29Z</cp:lastPrinted>
  <dcterms:created xsi:type="dcterms:W3CDTF">2003-06-30T08:50:02Z</dcterms:created>
  <dcterms:modified xsi:type="dcterms:W3CDTF">2011-12-13T14:39:44Z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0x0101007FE73F011D855A43A5AA5ACC63BE10A4</vt:lpwstr>
  </property>
</Properties>
</file>